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4A"/>
    <a:srgbClr val="3A8A82"/>
    <a:srgbClr val="B85B1C"/>
    <a:srgbClr val="E6E6E6"/>
    <a:srgbClr val="003628"/>
    <a:srgbClr val="FFFFFF"/>
    <a:srgbClr val="C85A00"/>
    <a:srgbClr val="D55E00"/>
    <a:srgbClr val="006C50"/>
    <a:srgbClr val="ACD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87" autoAdjust="0"/>
  </p:normalViewPr>
  <p:slideViewPr>
    <p:cSldViewPr snapToGrid="0">
      <p:cViewPr>
        <p:scale>
          <a:sx n="20" d="100"/>
          <a:sy n="20" d="100"/>
        </p:scale>
        <p:origin x="2886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21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1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83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1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2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3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2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6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81C0-8880-4875-BF38-4A6C1EB1665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D87B-B9CE-4FE9-8B4E-8E404083B7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2"/>
          <a:srcRect l="41830" t="8301" r="9337" b="7325"/>
          <a:stretch/>
        </p:blipFill>
        <p:spPr>
          <a:xfrm>
            <a:off x="19344072" y="16474801"/>
            <a:ext cx="10818935" cy="1051465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552173"/>
              </p:ext>
            </p:extLst>
          </p:nvPr>
        </p:nvGraphicFramePr>
        <p:xfrm>
          <a:off x="-4867308" y="3649212"/>
          <a:ext cx="4241666" cy="16038028"/>
        </p:xfrm>
        <a:graphic>
          <a:graphicData uri="http://schemas.openxmlformats.org/drawingml/2006/table">
            <a:tbl>
              <a:tblPr/>
              <a:tblGrid>
                <a:gridCol w="2120833">
                  <a:extLst>
                    <a:ext uri="{9D8B030D-6E8A-4147-A177-3AD203B41FA5}">
                      <a16:colId xmlns:a16="http://schemas.microsoft.com/office/drawing/2014/main" val="1108027065"/>
                    </a:ext>
                  </a:extLst>
                </a:gridCol>
                <a:gridCol w="2120833">
                  <a:extLst>
                    <a:ext uri="{9D8B030D-6E8A-4147-A177-3AD203B41FA5}">
                      <a16:colId xmlns:a16="http://schemas.microsoft.com/office/drawing/2014/main" val="997103956"/>
                    </a:ext>
                  </a:extLst>
                </a:gridCol>
              </a:tblGrid>
              <a:tr h="5262958">
                <a:tc>
                  <a:txBody>
                    <a:bodyPr/>
                    <a:lstStyle/>
                    <a:p>
                      <a:pPr rtl="0" fontAlgn="t"/>
                      <a:r>
                        <a:rPr lang="en-GB" dirty="0">
                          <a:effectLst/>
                        </a:rPr>
                        <a:t>Colour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38EE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EE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F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dirty="0" err="1">
                          <a:effectLst/>
                        </a:rPr>
                        <a:t>Bc</a:t>
                      </a:r>
                      <a:endParaRPr lang="en-GB" dirty="0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530949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98F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F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8F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9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1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45547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58F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F2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F1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B4E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2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611500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18F1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F1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F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E7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3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706464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D8F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F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8F4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5E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4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118244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B8F4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8F4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DB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79A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5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85974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38DB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DB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DE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86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7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889356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78DE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8DE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D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44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8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978261"/>
                  </a:ext>
                </a:extLst>
              </a:tr>
              <a:tr h="907857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38D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8DD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E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77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>
                          <a:effectLst/>
                        </a:rPr>
                        <a:t>9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172093"/>
                  </a:ext>
                </a:extLst>
              </a:tr>
              <a:tr h="1754319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D8E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E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E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7AB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dirty="0">
                          <a:effectLst/>
                        </a:rPr>
                        <a:t>10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06673"/>
                  </a:ext>
                </a:extLst>
              </a:tr>
              <a:tr h="1754319">
                <a:tc>
                  <a:txBody>
                    <a:bodyPr/>
                    <a:lstStyle/>
                    <a:p>
                      <a:pPr rtl="0" fontAlgn="t"/>
                      <a:endParaRPr lang="en-GB">
                        <a:effectLst/>
                      </a:endParaRPr>
                    </a:p>
                  </a:txBody>
                  <a:tcPr marL="28575" marR="28575" marT="0" marB="0">
                    <a:lnL w="9525" cap="flat" cmpd="sng" algn="ctr">
                      <a:solidFill>
                        <a:srgbClr val="18E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E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E3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5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GB" dirty="0">
                          <a:effectLst/>
                        </a:rPr>
                        <a:t>11</a:t>
                      </a:r>
                    </a:p>
                  </a:txBody>
                  <a:tcPr marL="28575" marR="28575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780976"/>
                  </a:ext>
                </a:extLst>
              </a:tr>
            </a:tbl>
          </a:graphicData>
        </a:graphic>
      </p:graphicFrame>
      <p:sp>
        <p:nvSpPr>
          <p:cNvPr id="5" name="Google Shape;139;p1">
            <a:extLst>
              <a:ext uri="{FF2B5EF4-FFF2-40B4-BE49-F238E27FC236}">
                <a16:creationId xmlns:a16="http://schemas.microsoft.com/office/drawing/2014/main" id="{33BB6749-5BA9-FEEC-F5BE-CD76B4C8B25D}"/>
              </a:ext>
            </a:extLst>
          </p:cNvPr>
          <p:cNvSpPr/>
          <p:nvPr/>
        </p:nvSpPr>
        <p:spPr>
          <a:xfrm>
            <a:off x="-3626" y="-38297"/>
            <a:ext cx="30278839" cy="5091674"/>
          </a:xfrm>
          <a:prstGeom prst="rect">
            <a:avLst/>
          </a:prstGeom>
          <a:solidFill>
            <a:srgbClr val="ACDCD7"/>
          </a:solidFill>
          <a:ln>
            <a:noFill/>
          </a:ln>
        </p:spPr>
        <p:txBody>
          <a:bodyPr spcFirstLastPara="1" wrap="square" lIns="92100" tIns="46025" rIns="92100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endParaRPr lang="en-GB" sz="24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" name="Google Shape;99;p1">
            <a:extLst>
              <a:ext uri="{FF2B5EF4-FFF2-40B4-BE49-F238E27FC236}">
                <a16:creationId xmlns:a16="http://schemas.microsoft.com/office/drawing/2014/main" id="{2A74523E-F529-C477-7801-56B9146BCD6F}"/>
              </a:ext>
            </a:extLst>
          </p:cNvPr>
          <p:cNvSpPr/>
          <p:nvPr/>
        </p:nvSpPr>
        <p:spPr>
          <a:xfrm rot="20838703">
            <a:off x="23332648" y="-781894"/>
            <a:ext cx="10312757" cy="7097604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6103" t="-47543" r="-24399" b="-4997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2A74523E-F529-C477-7801-56B9146BCD6F}"/>
              </a:ext>
            </a:extLst>
          </p:cNvPr>
          <p:cNvSpPr/>
          <p:nvPr/>
        </p:nvSpPr>
        <p:spPr>
          <a:xfrm rot="11253078">
            <a:off x="18626" y="49976"/>
            <a:ext cx="5245563" cy="3610182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6103" t="-47543" r="-24399" b="-49973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29" y="-193309"/>
            <a:ext cx="301270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0" b="1" dirty="0">
                <a:solidFill>
                  <a:srgbClr val="00644A"/>
                </a:solidFill>
              </a:rPr>
              <a:t>Multiple evolutionary pathways lead to vancomycin resistance in </a:t>
            </a:r>
            <a:r>
              <a:rPr lang="en-GB" sz="11000" b="1" i="1" dirty="0" err="1">
                <a:solidFill>
                  <a:srgbClr val="00644A"/>
                </a:solidFill>
              </a:rPr>
              <a:t>Clostridioides</a:t>
            </a:r>
            <a:r>
              <a:rPr lang="en-GB" sz="11000" b="1" i="1" dirty="0">
                <a:solidFill>
                  <a:srgbClr val="00644A"/>
                </a:solidFill>
              </a:rPr>
              <a:t> difficile</a:t>
            </a:r>
            <a:endParaRPr lang="en-GB" sz="11000" dirty="0">
              <a:solidFill>
                <a:srgbClr val="00644A"/>
              </a:solidFill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88468" y="5263798"/>
            <a:ext cx="13766605" cy="8204430"/>
            <a:chOff x="488468" y="4779518"/>
            <a:chExt cx="14088144" cy="8396056"/>
          </a:xfrm>
        </p:grpSpPr>
        <p:grpSp>
          <p:nvGrpSpPr>
            <p:cNvPr id="10" name="Google Shape;107;p4"/>
            <p:cNvGrpSpPr/>
            <p:nvPr/>
          </p:nvGrpSpPr>
          <p:grpSpPr>
            <a:xfrm>
              <a:off x="488468" y="4779518"/>
              <a:ext cx="14088144" cy="8396056"/>
              <a:chOff x="185567" y="797055"/>
              <a:chExt cx="9576038" cy="5706994"/>
            </a:xfrm>
          </p:grpSpPr>
          <p:grpSp>
            <p:nvGrpSpPr>
              <p:cNvPr id="13" name="Google Shape;108;p4"/>
              <p:cNvGrpSpPr/>
              <p:nvPr/>
            </p:nvGrpSpPr>
            <p:grpSpPr>
              <a:xfrm>
                <a:off x="185567" y="885390"/>
                <a:ext cx="9576038" cy="5618659"/>
                <a:chOff x="185567" y="885390"/>
                <a:chExt cx="9576037" cy="5618660"/>
              </a:xfrm>
            </p:grpSpPr>
            <p:cxnSp>
              <p:nvCxnSpPr>
                <p:cNvPr id="15" name="Google Shape;109;p4"/>
                <p:cNvCxnSpPr/>
                <p:nvPr/>
              </p:nvCxnSpPr>
              <p:spPr>
                <a:xfrm>
                  <a:off x="2894618" y="2413352"/>
                  <a:ext cx="828278" cy="88517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lgDash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16" name="Google Shape;110;p4"/>
                <p:cNvCxnSpPr>
                  <a:stCxn id="89" idx="5"/>
                  <a:endCxn id="85" idx="6"/>
                </p:cNvCxnSpPr>
                <p:nvPr/>
              </p:nvCxnSpPr>
              <p:spPr>
                <a:xfrm>
                  <a:off x="541464" y="2486655"/>
                  <a:ext cx="828300" cy="885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lgDash"/>
                  <a:miter lim="800000"/>
                  <a:headEnd type="none" w="sm" len="sm"/>
                  <a:tailEnd type="none" w="sm" len="sm"/>
                </a:ln>
              </p:spPr>
            </p:cxnSp>
            <p:grpSp>
              <p:nvGrpSpPr>
                <p:cNvPr id="17" name="Google Shape;113;p4"/>
                <p:cNvGrpSpPr/>
                <p:nvPr/>
              </p:nvGrpSpPr>
              <p:grpSpPr>
                <a:xfrm>
                  <a:off x="2512153" y="1416421"/>
                  <a:ext cx="402315" cy="1805732"/>
                  <a:chOff x="1487715" y="1306310"/>
                  <a:chExt cx="384630" cy="2287800"/>
                </a:xfrm>
              </p:grpSpPr>
              <p:cxnSp>
                <p:nvCxnSpPr>
                  <p:cNvPr id="98" name="Google Shape;114;p4"/>
                  <p:cNvCxnSpPr/>
                  <p:nvPr/>
                </p:nvCxnSpPr>
                <p:spPr>
                  <a:xfrm flipH="1">
                    <a:off x="1669468" y="1306310"/>
                    <a:ext cx="6990" cy="2132862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9" name="Google Shape;116;p4"/>
                  <p:cNvSpPr/>
                  <p:nvPr/>
                </p:nvSpPr>
                <p:spPr>
                  <a:xfrm>
                    <a:off x="1487715" y="1407888"/>
                    <a:ext cx="377372" cy="377372"/>
                  </a:xfrm>
                  <a:prstGeom prst="ellipse">
                    <a:avLst/>
                  </a:prstGeom>
                  <a:solidFill>
                    <a:srgbClr val="1579B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17;p4"/>
                  <p:cNvSpPr/>
                  <p:nvPr/>
                </p:nvSpPr>
                <p:spPr>
                  <a:xfrm>
                    <a:off x="1487715" y="1868719"/>
                    <a:ext cx="377372" cy="377372"/>
                  </a:xfrm>
                  <a:prstGeom prst="ellipse">
                    <a:avLst/>
                  </a:prstGeom>
                  <a:solidFill>
                    <a:srgbClr val="006B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18;p4"/>
                  <p:cNvSpPr/>
                  <p:nvPr/>
                </p:nvSpPr>
                <p:spPr>
                  <a:xfrm>
                    <a:off x="1494973" y="2320473"/>
                    <a:ext cx="377372" cy="377372"/>
                  </a:xfrm>
                  <a:prstGeom prst="ellipse">
                    <a:avLst/>
                  </a:prstGeom>
                  <a:solidFill>
                    <a:srgbClr val="9437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119;p4"/>
                  <p:cNvSpPr/>
                  <p:nvPr/>
                </p:nvSpPr>
                <p:spPr>
                  <a:xfrm>
                    <a:off x="1494973" y="2771321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15;p4"/>
                  <p:cNvSpPr/>
                  <p:nvPr/>
                </p:nvSpPr>
                <p:spPr>
                  <a:xfrm>
                    <a:off x="1494973" y="3216738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" name="Google Shape;120;p4"/>
                <p:cNvGrpSpPr/>
                <p:nvPr/>
              </p:nvGrpSpPr>
              <p:grpSpPr>
                <a:xfrm>
                  <a:off x="4857717" y="1407105"/>
                  <a:ext cx="402318" cy="1830575"/>
                  <a:chOff x="1487715" y="1306307"/>
                  <a:chExt cx="384633" cy="2319275"/>
                </a:xfrm>
              </p:grpSpPr>
              <p:cxnSp>
                <p:nvCxnSpPr>
                  <p:cNvPr id="92" name="Google Shape;121;p4"/>
                  <p:cNvCxnSpPr/>
                  <p:nvPr/>
                </p:nvCxnSpPr>
                <p:spPr>
                  <a:xfrm>
                    <a:off x="1676459" y="1306307"/>
                    <a:ext cx="6623" cy="2132868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93" name="Google Shape;123;p4"/>
                  <p:cNvSpPr/>
                  <p:nvPr/>
                </p:nvSpPr>
                <p:spPr>
                  <a:xfrm>
                    <a:off x="1487715" y="1407888"/>
                    <a:ext cx="377372" cy="377372"/>
                  </a:xfrm>
                  <a:prstGeom prst="ellipse">
                    <a:avLst/>
                  </a:prstGeom>
                  <a:solidFill>
                    <a:srgbClr val="1579B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124;p4"/>
                  <p:cNvSpPr/>
                  <p:nvPr/>
                </p:nvSpPr>
                <p:spPr>
                  <a:xfrm>
                    <a:off x="1487715" y="1868719"/>
                    <a:ext cx="377372" cy="377372"/>
                  </a:xfrm>
                  <a:prstGeom prst="ellipse">
                    <a:avLst/>
                  </a:prstGeom>
                  <a:solidFill>
                    <a:srgbClr val="006B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125;p4"/>
                  <p:cNvSpPr/>
                  <p:nvPr/>
                </p:nvSpPr>
                <p:spPr>
                  <a:xfrm>
                    <a:off x="1494973" y="2320473"/>
                    <a:ext cx="377372" cy="377372"/>
                  </a:xfrm>
                  <a:prstGeom prst="ellipse">
                    <a:avLst/>
                  </a:prstGeom>
                  <a:solidFill>
                    <a:srgbClr val="9437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26;p4"/>
                  <p:cNvSpPr/>
                  <p:nvPr/>
                </p:nvSpPr>
                <p:spPr>
                  <a:xfrm>
                    <a:off x="1494973" y="2771321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122;p4"/>
                  <p:cNvSpPr/>
                  <p:nvPr/>
                </p:nvSpPr>
                <p:spPr>
                  <a:xfrm>
                    <a:off x="1494974" y="3216734"/>
                    <a:ext cx="377374" cy="408848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" name="Google Shape;127;p4"/>
                <p:cNvSpPr/>
                <p:nvPr/>
              </p:nvSpPr>
              <p:spPr>
                <a:xfrm>
                  <a:off x="185567" y="910233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CC79A7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28;p4"/>
                <p:cNvSpPr/>
                <p:nvPr/>
              </p:nvSpPr>
              <p:spPr>
                <a:xfrm>
                  <a:off x="7199488" y="885390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>
                    <a:alpha val="4509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006B4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29;p4"/>
                <p:cNvSpPr/>
                <p:nvPr/>
              </p:nvSpPr>
              <p:spPr>
                <a:xfrm>
                  <a:off x="6030501" y="894706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>
                    <a:alpha val="46666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30;p4"/>
                <p:cNvSpPr/>
                <p:nvPr/>
              </p:nvSpPr>
              <p:spPr>
                <a:xfrm>
                  <a:off x="4861516" y="894706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>
                    <a:alpha val="4509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CC79A7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131;p4"/>
                <p:cNvSpPr/>
                <p:nvPr/>
              </p:nvSpPr>
              <p:spPr>
                <a:xfrm>
                  <a:off x="3692528" y="894706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132;p4"/>
                <p:cNvSpPr/>
                <p:nvPr/>
              </p:nvSpPr>
              <p:spPr>
                <a:xfrm>
                  <a:off x="2523542" y="894706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CC79A7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133;p4"/>
                <p:cNvSpPr/>
                <p:nvPr/>
              </p:nvSpPr>
              <p:spPr>
                <a:xfrm>
                  <a:off x="1354555" y="910233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6" name="Google Shape;134;p4"/>
                <p:cNvGrpSpPr/>
                <p:nvPr/>
              </p:nvGrpSpPr>
              <p:grpSpPr>
                <a:xfrm>
                  <a:off x="196954" y="1431948"/>
                  <a:ext cx="402316" cy="1805732"/>
                  <a:chOff x="1487715" y="1306307"/>
                  <a:chExt cx="384631" cy="2287800"/>
                </a:xfrm>
              </p:grpSpPr>
              <p:cxnSp>
                <p:nvCxnSpPr>
                  <p:cNvPr id="86" name="Google Shape;135;p4"/>
                  <p:cNvCxnSpPr/>
                  <p:nvPr/>
                </p:nvCxnSpPr>
                <p:spPr>
                  <a:xfrm>
                    <a:off x="1676460" y="1306307"/>
                    <a:ext cx="2881" cy="2064871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7" name="Google Shape;137;p4"/>
                  <p:cNvSpPr/>
                  <p:nvPr/>
                </p:nvSpPr>
                <p:spPr>
                  <a:xfrm>
                    <a:off x="1487715" y="1407890"/>
                    <a:ext cx="377372" cy="377372"/>
                  </a:xfrm>
                  <a:prstGeom prst="ellipse">
                    <a:avLst/>
                  </a:prstGeom>
                  <a:solidFill>
                    <a:srgbClr val="1579B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38;p4"/>
                  <p:cNvSpPr/>
                  <p:nvPr/>
                </p:nvSpPr>
                <p:spPr>
                  <a:xfrm>
                    <a:off x="1487716" y="1868721"/>
                    <a:ext cx="377372" cy="377372"/>
                  </a:xfrm>
                  <a:prstGeom prst="ellipse">
                    <a:avLst/>
                  </a:prstGeom>
                  <a:solidFill>
                    <a:srgbClr val="006B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111;p4"/>
                  <p:cNvSpPr/>
                  <p:nvPr/>
                </p:nvSpPr>
                <p:spPr>
                  <a:xfrm>
                    <a:off x="1494974" y="2320477"/>
                    <a:ext cx="377372" cy="377372"/>
                  </a:xfrm>
                  <a:prstGeom prst="ellipse">
                    <a:avLst/>
                  </a:prstGeom>
                  <a:solidFill>
                    <a:srgbClr val="9437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139;p4"/>
                  <p:cNvSpPr/>
                  <p:nvPr/>
                </p:nvSpPr>
                <p:spPr>
                  <a:xfrm>
                    <a:off x="1494974" y="2771324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136;p4"/>
                  <p:cNvSpPr/>
                  <p:nvPr/>
                </p:nvSpPr>
                <p:spPr>
                  <a:xfrm>
                    <a:off x="1494974" y="3216735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" name="Google Shape;140;p4"/>
                <p:cNvGrpSpPr/>
                <p:nvPr/>
              </p:nvGrpSpPr>
              <p:grpSpPr>
                <a:xfrm rot="10800000">
                  <a:off x="1369741" y="3222897"/>
                  <a:ext cx="402315" cy="1454106"/>
                  <a:chOff x="1487715" y="1306393"/>
                  <a:chExt cx="384630" cy="1842300"/>
                </a:xfrm>
              </p:grpSpPr>
              <p:cxnSp>
                <p:nvCxnSpPr>
                  <p:cNvPr id="81" name="Google Shape;141;p4"/>
                  <p:cNvCxnSpPr>
                    <a:endCxn id="85" idx="4"/>
                  </p:cNvCxnSpPr>
                  <p:nvPr/>
                </p:nvCxnSpPr>
                <p:spPr>
                  <a:xfrm>
                    <a:off x="1676459" y="1306393"/>
                    <a:ext cx="7200" cy="18423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2" name="Google Shape;142;p4"/>
                  <p:cNvSpPr/>
                  <p:nvPr/>
                </p:nvSpPr>
                <p:spPr>
                  <a:xfrm>
                    <a:off x="1487715" y="1407888"/>
                    <a:ext cx="377372" cy="377372"/>
                  </a:xfrm>
                  <a:prstGeom prst="ellipse">
                    <a:avLst/>
                  </a:prstGeom>
                  <a:solidFill>
                    <a:srgbClr val="1579B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143;p4"/>
                  <p:cNvSpPr/>
                  <p:nvPr/>
                </p:nvSpPr>
                <p:spPr>
                  <a:xfrm>
                    <a:off x="1487715" y="1868719"/>
                    <a:ext cx="377372" cy="377372"/>
                  </a:xfrm>
                  <a:prstGeom prst="ellipse">
                    <a:avLst/>
                  </a:prstGeom>
                  <a:solidFill>
                    <a:srgbClr val="006B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144;p4"/>
                  <p:cNvSpPr/>
                  <p:nvPr/>
                </p:nvSpPr>
                <p:spPr>
                  <a:xfrm>
                    <a:off x="1494973" y="2320473"/>
                    <a:ext cx="377372" cy="377372"/>
                  </a:xfrm>
                  <a:prstGeom prst="ellipse">
                    <a:avLst/>
                  </a:prstGeom>
                  <a:solidFill>
                    <a:srgbClr val="9437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112;p4"/>
                  <p:cNvSpPr/>
                  <p:nvPr/>
                </p:nvSpPr>
                <p:spPr>
                  <a:xfrm>
                    <a:off x="1494973" y="2771321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" name="Google Shape;145;p4"/>
                <p:cNvGrpSpPr/>
                <p:nvPr/>
              </p:nvGrpSpPr>
              <p:grpSpPr>
                <a:xfrm rot="10800000">
                  <a:off x="3700121" y="3222897"/>
                  <a:ext cx="402315" cy="1454106"/>
                  <a:chOff x="1487715" y="1306393"/>
                  <a:chExt cx="384630" cy="1842300"/>
                </a:xfrm>
              </p:grpSpPr>
              <p:cxnSp>
                <p:nvCxnSpPr>
                  <p:cNvPr id="76" name="Google Shape;146;p4"/>
                  <p:cNvCxnSpPr>
                    <a:endCxn id="80" idx="4"/>
                  </p:cNvCxnSpPr>
                  <p:nvPr/>
                </p:nvCxnSpPr>
                <p:spPr>
                  <a:xfrm>
                    <a:off x="1676459" y="1306393"/>
                    <a:ext cx="7200" cy="18423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77" name="Google Shape;148;p4"/>
                  <p:cNvSpPr/>
                  <p:nvPr/>
                </p:nvSpPr>
                <p:spPr>
                  <a:xfrm>
                    <a:off x="1487715" y="1407888"/>
                    <a:ext cx="377372" cy="377372"/>
                  </a:xfrm>
                  <a:prstGeom prst="ellipse">
                    <a:avLst/>
                  </a:prstGeom>
                  <a:solidFill>
                    <a:srgbClr val="1579B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149;p4"/>
                  <p:cNvSpPr/>
                  <p:nvPr/>
                </p:nvSpPr>
                <p:spPr>
                  <a:xfrm>
                    <a:off x="1487715" y="1868719"/>
                    <a:ext cx="377372" cy="377372"/>
                  </a:xfrm>
                  <a:prstGeom prst="ellipse">
                    <a:avLst/>
                  </a:prstGeom>
                  <a:solidFill>
                    <a:srgbClr val="006B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150;p4"/>
                  <p:cNvSpPr/>
                  <p:nvPr/>
                </p:nvSpPr>
                <p:spPr>
                  <a:xfrm>
                    <a:off x="1494973" y="2320473"/>
                    <a:ext cx="377372" cy="377372"/>
                  </a:xfrm>
                  <a:prstGeom prst="ellipse">
                    <a:avLst/>
                  </a:prstGeom>
                  <a:solidFill>
                    <a:srgbClr val="9437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47;p4"/>
                  <p:cNvSpPr/>
                  <p:nvPr/>
                </p:nvSpPr>
                <p:spPr>
                  <a:xfrm>
                    <a:off x="1494973" y="2771321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" name="Google Shape;151;p4"/>
                <p:cNvSpPr/>
                <p:nvPr/>
              </p:nvSpPr>
              <p:spPr>
                <a:xfrm rot="10800000">
                  <a:off x="7605598" y="4652245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>
                    <a:alpha val="4509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152;p4"/>
                <p:cNvSpPr/>
                <p:nvPr/>
              </p:nvSpPr>
              <p:spPr>
                <a:xfrm rot="10800000">
                  <a:off x="591677" y="4677088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153;p4"/>
                <p:cNvSpPr/>
                <p:nvPr/>
              </p:nvSpPr>
              <p:spPr>
                <a:xfrm rot="10800000">
                  <a:off x="1760663" y="4667772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54;p4"/>
                <p:cNvSpPr/>
                <p:nvPr/>
              </p:nvSpPr>
              <p:spPr>
                <a:xfrm rot="10800000">
                  <a:off x="2929650" y="4667772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55;p4"/>
                <p:cNvSpPr/>
                <p:nvPr/>
              </p:nvSpPr>
              <p:spPr>
                <a:xfrm rot="10800000">
                  <a:off x="4098637" y="4667772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56;p4"/>
                <p:cNvSpPr/>
                <p:nvPr/>
              </p:nvSpPr>
              <p:spPr>
                <a:xfrm rot="10800000">
                  <a:off x="5267623" y="4667772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>
                    <a:alpha val="4509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57;p4"/>
                <p:cNvSpPr/>
                <p:nvPr/>
              </p:nvSpPr>
              <p:spPr>
                <a:xfrm rot="10800000">
                  <a:off x="6436610" y="4652245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>
                    <a:alpha val="46666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158;p4"/>
                <p:cNvSpPr/>
                <p:nvPr/>
              </p:nvSpPr>
              <p:spPr>
                <a:xfrm rot="10800000">
                  <a:off x="6068459" y="4302807"/>
                  <a:ext cx="394723" cy="297855"/>
                </a:xfrm>
                <a:prstGeom prst="ellipse">
                  <a:avLst/>
                </a:prstGeom>
                <a:solidFill>
                  <a:srgbClr val="1579B0">
                    <a:alpha val="4156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59;p4"/>
                <p:cNvSpPr/>
                <p:nvPr/>
              </p:nvSpPr>
              <p:spPr>
                <a:xfrm rot="10800000">
                  <a:off x="6068459" y="3939079"/>
                  <a:ext cx="394723" cy="297855"/>
                </a:xfrm>
                <a:prstGeom prst="ellipse">
                  <a:avLst/>
                </a:prstGeom>
                <a:solidFill>
                  <a:srgbClr val="006B4F">
                    <a:alpha val="4431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160;p4"/>
                <p:cNvSpPr/>
                <p:nvPr/>
              </p:nvSpPr>
              <p:spPr>
                <a:xfrm rot="10800000">
                  <a:off x="6060867" y="3582515"/>
                  <a:ext cx="394723" cy="297855"/>
                </a:xfrm>
                <a:prstGeom prst="ellipse">
                  <a:avLst/>
                </a:prstGeom>
                <a:solidFill>
                  <a:srgbClr val="943769">
                    <a:alpha val="3725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61;p4"/>
                <p:cNvSpPr/>
                <p:nvPr/>
              </p:nvSpPr>
              <p:spPr>
                <a:xfrm rot="10800000">
                  <a:off x="6060867" y="3226666"/>
                  <a:ext cx="394723" cy="297855"/>
                </a:xfrm>
                <a:prstGeom prst="ellipse">
                  <a:avLst/>
                </a:prstGeom>
                <a:solidFill>
                  <a:srgbClr val="AB7500">
                    <a:alpha val="4235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62;p4"/>
                <p:cNvSpPr/>
                <p:nvPr/>
              </p:nvSpPr>
              <p:spPr>
                <a:xfrm rot="10800000">
                  <a:off x="6060867" y="2875106"/>
                  <a:ext cx="394723" cy="297855"/>
                </a:xfrm>
                <a:prstGeom prst="ellipse">
                  <a:avLst/>
                </a:prstGeom>
                <a:solidFill>
                  <a:srgbClr val="AB7500">
                    <a:alpha val="4235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63;p4"/>
                <p:cNvSpPr/>
                <p:nvPr/>
              </p:nvSpPr>
              <p:spPr>
                <a:xfrm>
                  <a:off x="7203282" y="1487281"/>
                  <a:ext cx="394723" cy="297855"/>
                </a:xfrm>
                <a:prstGeom prst="ellipse">
                  <a:avLst/>
                </a:prstGeom>
                <a:solidFill>
                  <a:srgbClr val="1579B0">
                    <a:alpha val="4156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64;p4"/>
                <p:cNvSpPr/>
                <p:nvPr/>
              </p:nvSpPr>
              <p:spPr>
                <a:xfrm>
                  <a:off x="7203282" y="1851010"/>
                  <a:ext cx="394723" cy="297855"/>
                </a:xfrm>
                <a:prstGeom prst="ellipse">
                  <a:avLst/>
                </a:prstGeom>
                <a:solidFill>
                  <a:srgbClr val="006B4F">
                    <a:alpha val="4431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165;p4"/>
                <p:cNvSpPr/>
                <p:nvPr/>
              </p:nvSpPr>
              <p:spPr>
                <a:xfrm>
                  <a:off x="7210874" y="2207574"/>
                  <a:ext cx="394723" cy="297855"/>
                </a:xfrm>
                <a:prstGeom prst="ellipse">
                  <a:avLst/>
                </a:prstGeom>
                <a:solidFill>
                  <a:srgbClr val="943769">
                    <a:alpha val="3725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166;p4"/>
                <p:cNvSpPr/>
                <p:nvPr/>
              </p:nvSpPr>
              <p:spPr>
                <a:xfrm>
                  <a:off x="7210874" y="2563423"/>
                  <a:ext cx="394723" cy="297855"/>
                </a:xfrm>
                <a:prstGeom prst="ellipse">
                  <a:avLst/>
                </a:prstGeom>
                <a:solidFill>
                  <a:srgbClr val="AB7500">
                    <a:alpha val="4235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67;p4"/>
                <p:cNvSpPr/>
                <p:nvPr/>
              </p:nvSpPr>
              <p:spPr>
                <a:xfrm>
                  <a:off x="7210874" y="2914983"/>
                  <a:ext cx="394723" cy="297855"/>
                </a:xfrm>
                <a:prstGeom prst="ellipse">
                  <a:avLst/>
                </a:prstGeom>
                <a:solidFill>
                  <a:srgbClr val="AB7500">
                    <a:alpha val="4235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6" name="Google Shape;168;p4"/>
                <p:cNvCxnSpPr>
                  <a:endCxn id="51" idx="4"/>
                </p:cNvCxnSpPr>
                <p:nvPr/>
              </p:nvCxnSpPr>
              <p:spPr>
                <a:xfrm rot="10800000">
                  <a:off x="8599995" y="2861278"/>
                  <a:ext cx="7500" cy="18057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777777">
                      <a:alpha val="38823"/>
                    </a:srgb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47" name="Google Shape;170;p4"/>
                <p:cNvSpPr/>
                <p:nvPr/>
              </p:nvSpPr>
              <p:spPr>
                <a:xfrm rot="10800000">
                  <a:off x="8410225" y="4288979"/>
                  <a:ext cx="394723" cy="297855"/>
                </a:xfrm>
                <a:prstGeom prst="ellipse">
                  <a:avLst/>
                </a:prstGeom>
                <a:solidFill>
                  <a:srgbClr val="1579B0">
                    <a:alpha val="41568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71;p4"/>
                <p:cNvSpPr/>
                <p:nvPr/>
              </p:nvSpPr>
              <p:spPr>
                <a:xfrm rot="10800000">
                  <a:off x="8410225" y="3925251"/>
                  <a:ext cx="394723" cy="297855"/>
                </a:xfrm>
                <a:prstGeom prst="ellipse">
                  <a:avLst/>
                </a:prstGeom>
                <a:solidFill>
                  <a:srgbClr val="006B4F">
                    <a:alpha val="4431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172;p4"/>
                <p:cNvSpPr/>
                <p:nvPr/>
              </p:nvSpPr>
              <p:spPr>
                <a:xfrm rot="10800000">
                  <a:off x="8402633" y="3568687"/>
                  <a:ext cx="394723" cy="297855"/>
                </a:xfrm>
                <a:prstGeom prst="ellipse">
                  <a:avLst/>
                </a:prstGeom>
                <a:solidFill>
                  <a:srgbClr val="943769">
                    <a:alpha val="37254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173;p4"/>
                <p:cNvSpPr/>
                <p:nvPr/>
              </p:nvSpPr>
              <p:spPr>
                <a:xfrm rot="10800000">
                  <a:off x="8402633" y="3212838"/>
                  <a:ext cx="394723" cy="297855"/>
                </a:xfrm>
                <a:prstGeom prst="ellipse">
                  <a:avLst/>
                </a:prstGeom>
                <a:solidFill>
                  <a:srgbClr val="AB7500">
                    <a:alpha val="4235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169;p4"/>
                <p:cNvSpPr/>
                <p:nvPr/>
              </p:nvSpPr>
              <p:spPr>
                <a:xfrm rot="10800000">
                  <a:off x="8402633" y="2861278"/>
                  <a:ext cx="394723" cy="297855"/>
                </a:xfrm>
                <a:prstGeom prst="ellipse">
                  <a:avLst/>
                </a:prstGeom>
                <a:solidFill>
                  <a:srgbClr val="AB7500">
                    <a:alpha val="42352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174;p4"/>
                <p:cNvSpPr/>
                <p:nvPr/>
              </p:nvSpPr>
              <p:spPr>
                <a:xfrm rot="3999919">
                  <a:off x="4692973" y="894114"/>
                  <a:ext cx="329485" cy="591343"/>
                </a:xfrm>
                <a:prstGeom prst="ellipse">
                  <a:avLst/>
                </a:prstGeom>
                <a:solidFill>
                  <a:srgbClr val="56B4E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56B4E9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175;p4"/>
                <p:cNvSpPr/>
                <p:nvPr/>
              </p:nvSpPr>
              <p:spPr>
                <a:xfrm>
                  <a:off x="659156" y="5261324"/>
                  <a:ext cx="8047947" cy="1242726"/>
                </a:xfrm>
                <a:prstGeom prst="rect">
                  <a:avLst/>
                </a:prstGeom>
                <a:noFill/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4" name="Google Shape;176;p4"/>
                <p:cNvGrpSpPr/>
                <p:nvPr/>
              </p:nvGrpSpPr>
              <p:grpSpPr>
                <a:xfrm>
                  <a:off x="770060" y="5276321"/>
                  <a:ext cx="278382" cy="1189979"/>
                  <a:chOff x="1487715" y="1306307"/>
                  <a:chExt cx="384630" cy="2287800"/>
                </a:xfrm>
              </p:grpSpPr>
              <p:cxnSp>
                <p:nvCxnSpPr>
                  <p:cNvPr id="70" name="Google Shape;177;p4"/>
                  <p:cNvCxnSpPr>
                    <a:endCxn id="75" idx="4"/>
                  </p:cNvCxnSpPr>
                  <p:nvPr/>
                </p:nvCxnSpPr>
                <p:spPr>
                  <a:xfrm>
                    <a:off x="1676459" y="1306307"/>
                    <a:ext cx="7200" cy="22878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00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71" name="Google Shape;179;p4"/>
                  <p:cNvSpPr/>
                  <p:nvPr/>
                </p:nvSpPr>
                <p:spPr>
                  <a:xfrm>
                    <a:off x="1487715" y="1407888"/>
                    <a:ext cx="377372" cy="377372"/>
                  </a:xfrm>
                  <a:prstGeom prst="ellipse">
                    <a:avLst/>
                  </a:prstGeom>
                  <a:solidFill>
                    <a:srgbClr val="1579B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80;p4"/>
                  <p:cNvSpPr/>
                  <p:nvPr/>
                </p:nvSpPr>
                <p:spPr>
                  <a:xfrm>
                    <a:off x="1487715" y="1868719"/>
                    <a:ext cx="377372" cy="377372"/>
                  </a:xfrm>
                  <a:prstGeom prst="ellipse">
                    <a:avLst/>
                  </a:prstGeom>
                  <a:solidFill>
                    <a:srgbClr val="006B4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181;p4"/>
                  <p:cNvSpPr/>
                  <p:nvPr/>
                </p:nvSpPr>
                <p:spPr>
                  <a:xfrm>
                    <a:off x="1494973" y="2320473"/>
                    <a:ext cx="377372" cy="377372"/>
                  </a:xfrm>
                  <a:prstGeom prst="ellipse">
                    <a:avLst/>
                  </a:prstGeom>
                  <a:solidFill>
                    <a:srgbClr val="94376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182;p4"/>
                  <p:cNvSpPr/>
                  <p:nvPr/>
                </p:nvSpPr>
                <p:spPr>
                  <a:xfrm>
                    <a:off x="1494973" y="2771321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178;p4"/>
                  <p:cNvSpPr/>
                  <p:nvPr/>
                </p:nvSpPr>
                <p:spPr>
                  <a:xfrm>
                    <a:off x="1494973" y="3216735"/>
                    <a:ext cx="377372" cy="377372"/>
                  </a:xfrm>
                  <a:prstGeom prst="ellipse">
                    <a:avLst/>
                  </a:prstGeom>
                  <a:solidFill>
                    <a:srgbClr val="AB75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Arial"/>
                      <a:buNone/>
                    </a:pPr>
                    <a:endParaRPr sz="2200" b="0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55" name="Google Shape;183;p4"/>
                <p:cNvSpPr txBox="1"/>
                <p:nvPr/>
              </p:nvSpPr>
              <p:spPr>
                <a:xfrm>
                  <a:off x="1048442" y="5260348"/>
                  <a:ext cx="796973" cy="12416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L-Ala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D-Glu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A2pm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D-Ala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D-Ala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184;p4"/>
                <p:cNvSpPr/>
                <p:nvPr/>
              </p:nvSpPr>
              <p:spPr>
                <a:xfrm rot="-9918028">
                  <a:off x="3245202" y="2660830"/>
                  <a:ext cx="341584" cy="59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010" h="686783" extrusionOk="0">
                      <a:moveTo>
                        <a:pt x="321438" y="686783"/>
                      </a:moveTo>
                      <a:cubicBezTo>
                        <a:pt x="31856" y="686783"/>
                        <a:pt x="9980" y="443515"/>
                        <a:pt x="304" y="329138"/>
                      </a:cubicBezTo>
                      <a:cubicBezTo>
                        <a:pt x="-9372" y="214761"/>
                        <a:pt x="215294" y="12504"/>
                        <a:pt x="263379" y="521"/>
                      </a:cubicBezTo>
                      <a:cubicBezTo>
                        <a:pt x="311464" y="-11462"/>
                        <a:pt x="334777" y="186405"/>
                        <a:pt x="317844" y="257239"/>
                      </a:cubicBezTo>
                      <a:cubicBezTo>
                        <a:pt x="300911" y="328073"/>
                        <a:pt x="388573" y="484563"/>
                        <a:pt x="394010" y="556154"/>
                      </a:cubicBezTo>
                      <a:lnTo>
                        <a:pt x="321438" y="686783"/>
                      </a:lnTo>
                      <a:close/>
                    </a:path>
                  </a:pathLst>
                </a:custGeom>
                <a:solidFill>
                  <a:srgbClr val="D55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" name="Google Shape;185;p4"/>
                <p:cNvSpPr/>
                <p:nvPr/>
              </p:nvSpPr>
              <p:spPr>
                <a:xfrm rot="-9918028">
                  <a:off x="2051932" y="5404797"/>
                  <a:ext cx="341584" cy="595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010" h="686783" extrusionOk="0">
                      <a:moveTo>
                        <a:pt x="321438" y="686783"/>
                      </a:moveTo>
                      <a:cubicBezTo>
                        <a:pt x="31856" y="686783"/>
                        <a:pt x="9980" y="443515"/>
                        <a:pt x="304" y="329138"/>
                      </a:cubicBezTo>
                      <a:cubicBezTo>
                        <a:pt x="-9372" y="214761"/>
                        <a:pt x="215294" y="12504"/>
                        <a:pt x="263379" y="521"/>
                      </a:cubicBezTo>
                      <a:cubicBezTo>
                        <a:pt x="311464" y="-11462"/>
                        <a:pt x="334777" y="186405"/>
                        <a:pt x="317844" y="257239"/>
                      </a:cubicBezTo>
                      <a:cubicBezTo>
                        <a:pt x="300911" y="328073"/>
                        <a:pt x="388573" y="484563"/>
                        <a:pt x="394010" y="556154"/>
                      </a:cubicBezTo>
                      <a:lnTo>
                        <a:pt x="321438" y="686783"/>
                      </a:lnTo>
                      <a:close/>
                    </a:path>
                  </a:pathLst>
                </a:custGeom>
                <a:solidFill>
                  <a:srgbClr val="D55E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186;p4"/>
                <p:cNvSpPr/>
                <p:nvPr/>
              </p:nvSpPr>
              <p:spPr>
                <a:xfrm rot="3999919">
                  <a:off x="2654535" y="5902245"/>
                  <a:ext cx="329485" cy="591343"/>
                </a:xfrm>
                <a:prstGeom prst="ellipse">
                  <a:avLst/>
                </a:prstGeom>
                <a:solidFill>
                  <a:srgbClr val="56B4E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56B4E9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" name="Google Shape;187;p4"/>
                <p:cNvSpPr/>
                <p:nvPr/>
              </p:nvSpPr>
              <p:spPr>
                <a:xfrm>
                  <a:off x="6183122" y="5885231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CC79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188;p4"/>
                <p:cNvSpPr/>
                <p:nvPr/>
              </p:nvSpPr>
              <p:spPr>
                <a:xfrm>
                  <a:off x="7352110" y="5885231"/>
                  <a:ext cx="1168987" cy="52169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009E7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Arial"/>
                    <a:buNone/>
                  </a:pPr>
                  <a:endParaRPr sz="2200" b="0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89;p4"/>
                <p:cNvSpPr txBox="1"/>
                <p:nvPr/>
              </p:nvSpPr>
              <p:spPr>
                <a:xfrm>
                  <a:off x="2401617" y="5430395"/>
                  <a:ext cx="1668672" cy="299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Transpeptidase 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90;p4"/>
                <p:cNvSpPr txBox="1"/>
                <p:nvPr/>
              </p:nvSpPr>
              <p:spPr>
                <a:xfrm>
                  <a:off x="3078966" y="6033792"/>
                  <a:ext cx="2114399" cy="299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Glycosyltransferase</a:t>
                  </a:r>
                  <a:endParaRPr sz="2200" b="0" i="0" u="none" strike="noStrike" cap="none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191;p4"/>
                <p:cNvSpPr txBox="1"/>
                <p:nvPr/>
              </p:nvSpPr>
              <p:spPr>
                <a:xfrm>
                  <a:off x="4533676" y="5411438"/>
                  <a:ext cx="1824059" cy="299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Vancomycin</a:t>
                  </a:r>
                  <a:endParaRPr sz="2200" b="0" i="0" u="none" strike="noStrike" cap="none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192;p4"/>
                <p:cNvSpPr txBox="1"/>
                <p:nvPr/>
              </p:nvSpPr>
              <p:spPr>
                <a:xfrm>
                  <a:off x="6455590" y="5523903"/>
                  <a:ext cx="2144405" cy="299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GB" sz="2200" b="0" i="0" u="none" strike="noStrike" cap="none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NAM	     </a:t>
                  </a:r>
                  <a:r>
                    <a:rPr lang="en-GB" sz="2200" b="0" i="0" u="none" strike="noStrike" cap="none" dirty="0" smtClean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		NAG</a:t>
                  </a:r>
                  <a:endParaRPr sz="2200" b="0" i="0" u="none" strike="noStrike" cap="none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193;p4"/>
                <p:cNvSpPr txBox="1"/>
                <p:nvPr/>
              </p:nvSpPr>
              <p:spPr>
                <a:xfrm>
                  <a:off x="8361479" y="980198"/>
                  <a:ext cx="1400125" cy="2996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lang="en-GB" sz="2200" b="0" i="0" u="none" strike="noStrike" cap="none" dirty="0">
                      <a:solidFill>
                        <a:srgbClr val="000000"/>
                      </a:solidFill>
                      <a:ea typeface="Calibri"/>
                      <a:cs typeface="Calibri"/>
                      <a:sym typeface="Calibri"/>
                    </a:rPr>
                    <a:t>New chain end</a:t>
                  </a:r>
                  <a:endParaRPr sz="2200" b="0" i="0" u="none" strike="noStrike" cap="none" dirty="0">
                    <a:solidFill>
                      <a:srgbClr val="000000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194;p4"/>
                <p:cNvSpPr/>
                <p:nvPr/>
              </p:nvSpPr>
              <p:spPr>
                <a:xfrm>
                  <a:off x="4143283" y="5392362"/>
                  <a:ext cx="420200" cy="35763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Arial"/>
                    <a:buNone/>
                  </a:pPr>
                  <a:r>
                    <a:rPr lang="en-GB" sz="2200" b="1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rPr>
                    <a:t>V</a:t>
                  </a:r>
                  <a:endParaRPr sz="2200" b="1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195;p4"/>
                <p:cNvSpPr/>
                <p:nvPr/>
              </p:nvSpPr>
              <p:spPr>
                <a:xfrm>
                  <a:off x="5029306" y="930243"/>
                  <a:ext cx="420200" cy="35763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Arial"/>
                    <a:buNone/>
                  </a:pPr>
                  <a:r>
                    <a:rPr lang="en-GB" sz="2200" b="1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rPr>
                    <a:t>V</a:t>
                  </a:r>
                  <a:endParaRPr sz="2200" b="1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196;p4"/>
                <p:cNvSpPr/>
                <p:nvPr/>
              </p:nvSpPr>
              <p:spPr>
                <a:xfrm>
                  <a:off x="5122633" y="2245572"/>
                  <a:ext cx="1143187" cy="748053"/>
                </a:xfrm>
                <a:prstGeom prst="mathMultiply">
                  <a:avLst>
                    <a:gd name="adj1" fmla="val 2352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2200" b="0" i="0" u="none" strike="noStrike" cap="none">
                    <a:solidFill>
                      <a:schemeClr val="lt1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197;p4"/>
                <p:cNvSpPr/>
                <p:nvPr/>
              </p:nvSpPr>
              <p:spPr>
                <a:xfrm>
                  <a:off x="6295942" y="2753380"/>
                  <a:ext cx="420200" cy="35763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200"/>
                    <a:buFont typeface="Arial"/>
                    <a:buNone/>
                  </a:pPr>
                  <a:r>
                    <a:rPr lang="en-GB" sz="2200" b="1" i="0" u="none" strike="noStrike" cap="none">
                      <a:solidFill>
                        <a:srgbClr val="FFFFFF"/>
                      </a:solidFill>
                      <a:ea typeface="Calibri"/>
                      <a:cs typeface="Calibri"/>
                      <a:sym typeface="Calibri"/>
                    </a:rPr>
                    <a:t>V</a:t>
                  </a:r>
                  <a:endParaRPr sz="2200" b="1" i="0" u="none" strike="noStrike" cap="none">
                    <a:solidFill>
                      <a:srgbClr val="FFFFFF"/>
                    </a:solidFill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" name="Google Shape;198;p4"/>
              <p:cNvSpPr/>
              <p:nvPr/>
            </p:nvSpPr>
            <p:spPr>
              <a:xfrm>
                <a:off x="5441085" y="797055"/>
                <a:ext cx="1143187" cy="748053"/>
              </a:xfrm>
              <a:prstGeom prst="mathMultiply">
                <a:avLst>
                  <a:gd name="adj1" fmla="val 2352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1" name="Google Shape;200;p4"/>
            <p:cNvCxnSpPr/>
            <p:nvPr/>
          </p:nvCxnSpPr>
          <p:spPr>
            <a:xfrm rot="10800000">
              <a:off x="9428145" y="7838721"/>
              <a:ext cx="11034" cy="2656523"/>
            </a:xfrm>
            <a:prstGeom prst="straightConnector1">
              <a:avLst/>
            </a:prstGeom>
            <a:noFill/>
            <a:ln w="28575" cap="flat" cmpd="sng">
              <a:solidFill>
                <a:srgbClr val="777777">
                  <a:alpha val="3882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201;p4"/>
            <p:cNvCxnSpPr/>
            <p:nvPr/>
          </p:nvCxnSpPr>
          <p:spPr>
            <a:xfrm rot="10800000">
              <a:off x="11108041" y="5676991"/>
              <a:ext cx="11034" cy="2656523"/>
            </a:xfrm>
            <a:prstGeom prst="straightConnector1">
              <a:avLst/>
            </a:prstGeom>
            <a:noFill/>
            <a:ln w="28575" cap="flat" cmpd="sng">
              <a:solidFill>
                <a:srgbClr val="777777">
                  <a:alpha val="3882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32" name="Rectangle 131"/>
          <p:cNvSpPr/>
          <p:nvPr/>
        </p:nvSpPr>
        <p:spPr>
          <a:xfrm>
            <a:off x="14114532" y="12075811"/>
            <a:ext cx="16139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000" b="1" dirty="0">
                <a:solidFill>
                  <a:srgbClr val="00644A"/>
                </a:solidFill>
              </a:rPr>
              <a:t>Vancomycin resistance evolves rapidly in </a:t>
            </a:r>
            <a:r>
              <a:rPr lang="en-GB" sz="6000" b="1" dirty="0" smtClean="0">
                <a:solidFill>
                  <a:srgbClr val="00644A"/>
                </a:solidFill>
              </a:rPr>
              <a:t>					  </a:t>
            </a:r>
            <a:r>
              <a:rPr lang="en-GB" sz="6000" b="1" i="1" dirty="0" smtClean="0">
                <a:solidFill>
                  <a:srgbClr val="00644A"/>
                </a:solidFill>
              </a:rPr>
              <a:t>C</a:t>
            </a:r>
            <a:r>
              <a:rPr lang="en-GB" sz="6000" b="1" i="1" dirty="0">
                <a:solidFill>
                  <a:srgbClr val="00644A"/>
                </a:solidFill>
              </a:rPr>
              <a:t>. difficile</a:t>
            </a:r>
            <a:r>
              <a:rPr lang="en-GB" sz="6000" b="1" dirty="0">
                <a:solidFill>
                  <a:srgbClr val="00644A"/>
                </a:solidFill>
              </a:rPr>
              <a:t> during </a:t>
            </a:r>
            <a:r>
              <a:rPr lang="en-GB" sz="6000" b="1" i="1" dirty="0">
                <a:solidFill>
                  <a:srgbClr val="00644A"/>
                </a:solidFill>
              </a:rPr>
              <a:t>in vitro</a:t>
            </a:r>
            <a:r>
              <a:rPr lang="en-GB" sz="6000" b="1" dirty="0">
                <a:solidFill>
                  <a:srgbClr val="00644A"/>
                </a:solidFill>
              </a:rPr>
              <a:t> experimental evolution</a:t>
            </a:r>
            <a:endParaRPr lang="en-GB" sz="6000" b="1" i="0" dirty="0">
              <a:solidFill>
                <a:srgbClr val="00644A"/>
              </a:solidFill>
              <a:effectLst/>
            </a:endParaRPr>
          </a:p>
        </p:txBody>
      </p:sp>
      <p:graphicFrame>
        <p:nvGraphicFramePr>
          <p:cNvPr id="133" name="Google Shape;357;p8"/>
          <p:cNvGraphicFramePr/>
          <p:nvPr>
            <p:extLst>
              <p:ext uri="{D42A27DB-BD31-4B8C-83A1-F6EECF244321}">
                <p14:modId xmlns:p14="http://schemas.microsoft.com/office/powerpoint/2010/main" val="3446207088"/>
              </p:ext>
            </p:extLst>
          </p:nvPr>
        </p:nvGraphicFramePr>
        <p:xfrm>
          <a:off x="405036" y="14148065"/>
          <a:ext cx="5931950" cy="6075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70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b="1" u="none" strike="noStrike" cap="none" dirty="0"/>
                        <a:t>Replicate line</a:t>
                      </a:r>
                      <a:endParaRPr sz="4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b="1" u="none" strike="noStrike" cap="none" dirty="0"/>
                        <a:t>End point MIC (µg/mL)</a:t>
                      </a:r>
                      <a:endParaRPr sz="44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Ancestral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1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Bc1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 dirty="0"/>
                        <a:t>32</a:t>
                      </a:r>
                      <a:endParaRPr sz="4400" b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Bc2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16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Bc3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16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Bc4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16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/>
                        <a:t>Bc5</a:t>
                      </a:r>
                      <a:endParaRPr sz="4400" b="0" u="none" strike="noStrike" cap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4400" u="none" strike="noStrike" cap="none" dirty="0"/>
                        <a:t>32</a:t>
                      </a:r>
                      <a:endParaRPr sz="4400" b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4265680" y="5237626"/>
            <a:ext cx="11770304" cy="6606856"/>
            <a:chOff x="14996451" y="4953293"/>
            <a:chExt cx="10723100" cy="660685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6758B72-9AA2-266D-34FF-A84D411570D0}"/>
                </a:ext>
              </a:extLst>
            </p:cNvPr>
            <p:cNvSpPr txBox="1"/>
            <p:nvPr/>
          </p:nvSpPr>
          <p:spPr>
            <a:xfrm>
              <a:off x="15008831" y="6050949"/>
              <a:ext cx="10710720" cy="5509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/>
                <a:t>Treatment of </a:t>
              </a:r>
              <a:r>
                <a:rPr lang="en-GB" sz="4400" i="1" dirty="0"/>
                <a:t>C. difficile </a:t>
              </a:r>
              <a:r>
                <a:rPr lang="en-GB" sz="4400" dirty="0"/>
                <a:t>infection in the UK primarily relies on the </a:t>
              </a:r>
              <a:r>
                <a:rPr lang="en-GB" sz="4400" dirty="0" err="1"/>
                <a:t>glycopeptide</a:t>
              </a:r>
              <a:r>
                <a:rPr lang="en-GB" sz="4400" dirty="0"/>
                <a:t> antibiotic vancomycin.</a:t>
              </a:r>
            </a:p>
            <a:p>
              <a:endParaRPr lang="en-GB" sz="4400" dirty="0"/>
            </a:p>
            <a:p>
              <a:r>
                <a:rPr lang="en-GB" sz="4400" b="1" dirty="0"/>
                <a:t>We experimentally evolved replicate populations of </a:t>
              </a:r>
              <a:r>
                <a:rPr lang="en-GB" sz="4400" b="1" i="1" dirty="0"/>
                <a:t>C. difficile</a:t>
              </a:r>
              <a:r>
                <a:rPr lang="en-GB" sz="4400" b="1" dirty="0"/>
                <a:t> to understand the evolutionary dynamics and molecular mechanisms underpinning vancomycin resistance. 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4996451" y="4953293"/>
              <a:ext cx="397121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GB" sz="6000" b="1" dirty="0" smtClean="0">
                  <a:solidFill>
                    <a:srgbClr val="00644A"/>
                  </a:solidFill>
                </a:rPr>
                <a:t>Background</a:t>
              </a:r>
              <a:endParaRPr lang="en-GB" sz="6000" b="1" i="0" dirty="0">
                <a:solidFill>
                  <a:srgbClr val="00644A"/>
                </a:solidFill>
                <a:effectLst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B6758B72-9AA2-266D-34FF-A84D411570D0}"/>
              </a:ext>
            </a:extLst>
          </p:cNvPr>
          <p:cNvSpPr txBox="1"/>
          <p:nvPr/>
        </p:nvSpPr>
        <p:spPr>
          <a:xfrm>
            <a:off x="6794454" y="14124304"/>
            <a:ext cx="23248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After 60 days (~250 generations), all populations had an apparent MIC of 16 or 32 µg/mL, however significant variation existed in isolates of the populations.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929203" y="15962546"/>
            <a:ext cx="200903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000" b="1" dirty="0" smtClean="0">
                <a:solidFill>
                  <a:srgbClr val="00644A"/>
                </a:solidFill>
              </a:rPr>
              <a:t>Two distinct pathways to vancomycin resistance</a:t>
            </a:r>
            <a:endParaRPr lang="en-GB" sz="6000" b="1" i="0" dirty="0">
              <a:solidFill>
                <a:srgbClr val="00644A"/>
              </a:solidFill>
              <a:effectLst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0" y="15839192"/>
            <a:ext cx="30341233" cy="4756079"/>
            <a:chOff x="566149" y="16857526"/>
            <a:chExt cx="29688354" cy="4152507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7105224" y="16857526"/>
              <a:ext cx="23149279" cy="48507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566149" y="20991294"/>
              <a:ext cx="6587822" cy="13711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7169020" y="16906033"/>
              <a:ext cx="0" cy="4104000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B6758B72-9AA2-266D-34FF-A84D411570D0}"/>
              </a:ext>
            </a:extLst>
          </p:cNvPr>
          <p:cNvSpPr txBox="1"/>
          <p:nvPr/>
        </p:nvSpPr>
        <p:spPr>
          <a:xfrm>
            <a:off x="6929203" y="17358074"/>
            <a:ext cx="124415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1 isolate clone from each population was sequenced.</a:t>
            </a:r>
          </a:p>
          <a:p>
            <a:endParaRPr lang="en-GB" sz="4400" dirty="0"/>
          </a:p>
          <a:p>
            <a:r>
              <a:rPr lang="en-GB" sz="4400" dirty="0"/>
              <a:t>Parallel evolution – mutations affecting the same gene arise independently</a:t>
            </a:r>
            <a:r>
              <a:rPr lang="en-GB" sz="4400" dirty="0" smtClean="0"/>
              <a:t>.</a:t>
            </a:r>
            <a:endParaRPr lang="en-GB" sz="4400" dirty="0"/>
          </a:p>
        </p:txBody>
      </p:sp>
      <p:sp>
        <p:nvSpPr>
          <p:cNvPr id="149" name="Rectangle 148"/>
          <p:cNvSpPr/>
          <p:nvPr/>
        </p:nvSpPr>
        <p:spPr>
          <a:xfrm>
            <a:off x="267772" y="20819923"/>
            <a:ext cx="19167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/>
              <a:t>Mutations in either </a:t>
            </a:r>
            <a:r>
              <a:rPr lang="en-GB" sz="4400" b="1" i="1" dirty="0" err="1"/>
              <a:t>dacS</a:t>
            </a:r>
            <a:r>
              <a:rPr lang="en-GB" sz="4400" b="1" dirty="0"/>
              <a:t>, a histidine kinase, or </a:t>
            </a:r>
            <a:r>
              <a:rPr lang="en-GB" sz="4400" b="1" i="1" dirty="0" err="1"/>
              <a:t>vanT</a:t>
            </a:r>
            <a:r>
              <a:rPr lang="en-GB" sz="4400" b="1" dirty="0"/>
              <a:t>, a serine-alanine racemase – suggesting two pathways to resistance.</a:t>
            </a:r>
          </a:p>
        </p:txBody>
      </p:sp>
      <p:grpSp>
        <p:nvGrpSpPr>
          <p:cNvPr id="151" name="Group 150"/>
          <p:cNvGrpSpPr/>
          <p:nvPr/>
        </p:nvGrpSpPr>
        <p:grpSpPr>
          <a:xfrm flipH="1">
            <a:off x="0" y="22509523"/>
            <a:ext cx="30349472" cy="19176249"/>
            <a:chOff x="-6857725" y="17723800"/>
            <a:chExt cx="37112229" cy="12366343"/>
          </a:xfrm>
        </p:grpSpPr>
        <p:cxnSp>
          <p:nvCxnSpPr>
            <p:cNvPr id="152" name="Straight Connector 151"/>
            <p:cNvCxnSpPr/>
            <p:nvPr/>
          </p:nvCxnSpPr>
          <p:spPr>
            <a:xfrm flipV="1">
              <a:off x="7054983" y="17723800"/>
              <a:ext cx="23199521" cy="48507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-6857725" y="20654337"/>
              <a:ext cx="13962948" cy="29261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7090237" y="17760023"/>
              <a:ext cx="0" cy="12330120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ectangle 158"/>
          <p:cNvSpPr/>
          <p:nvPr/>
        </p:nvSpPr>
        <p:spPr>
          <a:xfrm>
            <a:off x="398926" y="22590673"/>
            <a:ext cx="166353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GB" sz="6000" b="1" dirty="0" smtClean="0">
                <a:solidFill>
                  <a:srgbClr val="00644A"/>
                </a:solidFill>
              </a:rPr>
              <a:t>Vancomycin resistant clones display reduced fitness</a:t>
            </a:r>
            <a:endParaRPr lang="en-GB" sz="6000" b="1" i="0" dirty="0">
              <a:solidFill>
                <a:srgbClr val="00644A"/>
              </a:solidFill>
              <a:effectLst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332010" y="23954382"/>
            <a:ext cx="18514932" cy="8281112"/>
            <a:chOff x="332010" y="24098760"/>
            <a:chExt cx="18514932" cy="8281112"/>
          </a:xfrm>
        </p:grpSpPr>
        <p:grpSp>
          <p:nvGrpSpPr>
            <p:cNvPr id="3" name="Group 2"/>
            <p:cNvGrpSpPr/>
            <p:nvPr/>
          </p:nvGrpSpPr>
          <p:grpSpPr>
            <a:xfrm>
              <a:off x="488467" y="24098760"/>
              <a:ext cx="18358475" cy="6752629"/>
              <a:chOff x="290107" y="24261099"/>
              <a:chExt cx="18287103" cy="6726377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290107" y="24423139"/>
                <a:ext cx="18287103" cy="6564337"/>
                <a:chOff x="354078" y="25360517"/>
                <a:chExt cx="18287103" cy="6564337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354078" y="25694257"/>
                  <a:ext cx="9666879" cy="6230597"/>
                  <a:chOff x="177975" y="25591261"/>
                  <a:chExt cx="9666879" cy="6230597"/>
                </a:xfrm>
              </p:grpSpPr>
              <p:pic>
                <p:nvPicPr>
                  <p:cNvPr id="162" name="Picture 16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t="18835" r="39368" b="11692"/>
                  <a:stretch/>
                </p:blipFill>
                <p:spPr>
                  <a:xfrm>
                    <a:off x="177975" y="25591261"/>
                    <a:ext cx="9666879" cy="6230597"/>
                  </a:xfrm>
                  <a:prstGeom prst="rect">
                    <a:avLst/>
                  </a:prstGeom>
                </p:spPr>
              </p:pic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5241031" y="25591261"/>
                    <a:ext cx="2141037" cy="12311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10320800" y="25360517"/>
                  <a:ext cx="8320381" cy="6417602"/>
                  <a:chOff x="10320800" y="25360517"/>
                  <a:chExt cx="8320381" cy="6417602"/>
                </a:xfrm>
              </p:grpSpPr>
              <p:pic>
                <p:nvPicPr>
                  <p:cNvPr id="161" name="Picture 160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t="10608" r="41721" b="9627"/>
                  <a:stretch/>
                </p:blipFill>
                <p:spPr>
                  <a:xfrm>
                    <a:off x="10320800" y="25372362"/>
                    <a:ext cx="8320381" cy="6405757"/>
                  </a:xfrm>
                  <a:prstGeom prst="rect">
                    <a:avLst/>
                  </a:prstGeom>
                </p:spPr>
              </p:pic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14319044" y="25360517"/>
                    <a:ext cx="1646694" cy="946852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GB" dirty="0"/>
                  </a:p>
                </p:txBody>
              </p:sp>
            </p:grpSp>
          </p:grpSp>
          <p:grpSp>
            <p:nvGrpSpPr>
              <p:cNvPr id="2" name="Group 1"/>
              <p:cNvGrpSpPr/>
              <p:nvPr/>
            </p:nvGrpSpPr>
            <p:grpSpPr>
              <a:xfrm>
                <a:off x="4886852" y="24261099"/>
                <a:ext cx="11716074" cy="707886"/>
                <a:chOff x="4886852" y="25707567"/>
                <a:chExt cx="11716074" cy="707886"/>
              </a:xfrm>
            </p:grpSpPr>
            <p:sp>
              <p:nvSpPr>
                <p:cNvPr id="170" name="Rectangle 169"/>
                <p:cNvSpPr/>
                <p:nvPr/>
              </p:nvSpPr>
              <p:spPr>
                <a:xfrm>
                  <a:off x="4886852" y="25707567"/>
                  <a:ext cx="1914883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/>
                  <a:r>
                    <a:rPr lang="en-GB" sz="4000" b="1" dirty="0" smtClean="0">
                      <a:solidFill>
                        <a:srgbClr val="00644A"/>
                      </a:solidFill>
                    </a:rPr>
                    <a:t>Growth </a:t>
                  </a:r>
                  <a:endParaRPr lang="en-GB" sz="4000" b="1" i="0" dirty="0">
                    <a:solidFill>
                      <a:srgbClr val="00644A"/>
                    </a:solidFill>
                    <a:effectLst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13935144" y="25707567"/>
                  <a:ext cx="2667782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base"/>
                  <a:r>
                    <a:rPr lang="en-GB" sz="4000" b="1" dirty="0" smtClean="0">
                      <a:solidFill>
                        <a:srgbClr val="00644A"/>
                      </a:solidFill>
                    </a:rPr>
                    <a:t>Sporulation</a:t>
                  </a:r>
                  <a:endParaRPr lang="en-GB" sz="4000" b="1" i="0" dirty="0">
                    <a:solidFill>
                      <a:srgbClr val="00644A"/>
                    </a:solidFill>
                    <a:effectLst/>
                  </a:endParaRPr>
                </a:p>
              </p:txBody>
            </p:sp>
          </p:grpSp>
        </p:grpSp>
        <p:grpSp>
          <p:nvGrpSpPr>
            <p:cNvPr id="104" name="Group 103"/>
            <p:cNvGrpSpPr/>
            <p:nvPr/>
          </p:nvGrpSpPr>
          <p:grpSpPr>
            <a:xfrm>
              <a:off x="332010" y="31056432"/>
              <a:ext cx="14937262" cy="1323440"/>
              <a:chOff x="332010" y="31056432"/>
              <a:chExt cx="14937262" cy="1323440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6758B72-9AA2-266D-34FF-A84D411570D0}"/>
                  </a:ext>
                </a:extLst>
              </p:cNvPr>
              <p:cNvSpPr txBox="1"/>
              <p:nvPr/>
            </p:nvSpPr>
            <p:spPr>
              <a:xfrm>
                <a:off x="332010" y="31056433"/>
                <a:ext cx="39481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/>
                  <a:t>WT</a:t>
                </a:r>
              </a:p>
              <a:p>
                <a:r>
                  <a:rPr lang="en-GB" sz="4000" b="1" dirty="0" smtClean="0">
                    <a:solidFill>
                      <a:srgbClr val="B85B1C"/>
                    </a:solidFill>
                  </a:rPr>
                  <a:t>Resistant Isolate</a:t>
                </a:r>
                <a:endParaRPr lang="en-GB" sz="4000" b="1" dirty="0">
                  <a:solidFill>
                    <a:srgbClr val="B85B1C"/>
                  </a:solidFill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B6758B72-9AA2-266D-34FF-A84D411570D0}"/>
                  </a:ext>
                </a:extLst>
              </p:cNvPr>
              <p:cNvSpPr txBox="1"/>
              <p:nvPr/>
            </p:nvSpPr>
            <p:spPr>
              <a:xfrm>
                <a:off x="11321092" y="31056432"/>
                <a:ext cx="394818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 smtClean="0"/>
                  <a:t>…..  Total count</a:t>
                </a:r>
              </a:p>
              <a:p>
                <a:r>
                  <a:rPr lang="en-GB" sz="4000" b="1" dirty="0" smtClean="0"/>
                  <a:t>___ Spore count</a:t>
                </a:r>
                <a:endParaRPr lang="en-GB" sz="4000" b="1" dirty="0"/>
              </a:p>
            </p:txBody>
          </p:sp>
        </p:grpSp>
      </p:grpSp>
      <p:cxnSp>
        <p:nvCxnSpPr>
          <p:cNvPr id="176" name="Straight Connector 175"/>
          <p:cNvCxnSpPr/>
          <p:nvPr/>
        </p:nvCxnSpPr>
        <p:spPr>
          <a:xfrm flipV="1">
            <a:off x="6852" y="32461601"/>
            <a:ext cx="18936318" cy="11959"/>
          </a:xfrm>
          <a:prstGeom prst="line">
            <a:avLst/>
          </a:prstGeom>
          <a:ln w="76200">
            <a:solidFill>
              <a:srgbClr val="006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>
          <a:xfrm>
            <a:off x="5165871" y="3268862"/>
            <a:ext cx="201275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>
                <a:srgbClr val="000000"/>
              </a:buClr>
              <a:buSzPts val="6000"/>
              <a:defRPr/>
            </a:pPr>
            <a:r>
              <a:rPr lang="en-GB" sz="3200" u="sng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Jessica E Buddle</a:t>
            </a:r>
            <a:r>
              <a:rPr lang="en-GB" sz="3200" baseline="300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n-GB" sz="32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Rosanna C.T. Wright</a:t>
            </a:r>
            <a:r>
              <a:rPr lang="en-GB" sz="3200" baseline="300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2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GB" sz="32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Claire E 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Turner</a:t>
            </a:r>
            <a:r>
              <a:rPr lang="en-GB" sz="3200" baseline="300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GB" sz="32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Roy R. 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Chaudhuri</a:t>
            </a:r>
            <a:r>
              <a:rPr lang="en-GB" sz="3200" baseline="300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, Michael </a:t>
            </a:r>
            <a:r>
              <a:rPr lang="en-GB" sz="32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A. 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Brockhurst</a:t>
            </a:r>
            <a:r>
              <a:rPr lang="en-GB" sz="3200" baseline="300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2</a:t>
            </a:r>
            <a:r>
              <a:rPr lang="en-GB" sz="32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, Robert </a:t>
            </a:r>
            <a:r>
              <a:rPr lang="en-GB" sz="32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P. Fagan</a:t>
            </a:r>
            <a:r>
              <a:rPr lang="en-GB" sz="3200" baseline="300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1</a:t>
            </a:r>
            <a:endParaRPr lang="en-GB" sz="3200" dirty="0">
              <a:solidFill>
                <a:srgbClr val="003628"/>
              </a:solidFill>
              <a:ea typeface="Calibri"/>
              <a:cs typeface="Calibri"/>
              <a:sym typeface="Calibri"/>
            </a:endParaRPr>
          </a:p>
          <a:p>
            <a:pPr lvl="0" algn="ctr" defTabSz="914400">
              <a:buClr>
                <a:srgbClr val="000000"/>
              </a:buClr>
              <a:buSzPts val="3200"/>
              <a:defRPr/>
            </a:pPr>
            <a:r>
              <a:rPr lang="en-GB" sz="2400" baseline="300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1</a:t>
            </a:r>
            <a:r>
              <a:rPr lang="en-GB" sz="24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University of Sheffield, </a:t>
            </a:r>
            <a:r>
              <a:rPr lang="en-GB" sz="2400" baseline="300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2</a:t>
            </a:r>
            <a:r>
              <a:rPr lang="en-GB" sz="2400" dirty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University of </a:t>
            </a:r>
            <a:r>
              <a:rPr lang="en-GB" sz="2400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Manchester</a:t>
            </a:r>
          </a:p>
          <a:p>
            <a:pPr lvl="0" algn="ctr" defTabSz="914400">
              <a:buClr>
                <a:srgbClr val="000000"/>
              </a:buClr>
              <a:buSzPts val="3200"/>
              <a:defRPr/>
            </a:pPr>
            <a:endParaRPr lang="en-GB" sz="1100" dirty="0" smtClean="0">
              <a:solidFill>
                <a:srgbClr val="003628"/>
              </a:solidFill>
              <a:ea typeface="Calibri"/>
              <a:cs typeface="Calibri"/>
              <a:sym typeface="Calibri"/>
            </a:endParaRPr>
          </a:p>
          <a:p>
            <a:pPr lvl="0" algn="ctr" defTabSz="914400">
              <a:buClr>
                <a:srgbClr val="000000"/>
              </a:buClr>
              <a:buSzPts val="4400"/>
              <a:defRPr/>
            </a:pPr>
            <a:r>
              <a:rPr lang="en-GB" sz="3200" b="1" dirty="0" smtClean="0">
                <a:solidFill>
                  <a:srgbClr val="003628"/>
                </a:solidFill>
                <a:ea typeface="Calibri"/>
                <a:cs typeface="Calibri"/>
                <a:sym typeface="Calibri"/>
              </a:rPr>
              <a:t>Jbuddle2@sheffield.ac.uk</a:t>
            </a:r>
            <a:endParaRPr lang="en-GB" sz="3200" b="1" dirty="0">
              <a:solidFill>
                <a:srgbClr val="0036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98926" y="32555654"/>
            <a:ext cx="19036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000" b="1" dirty="0">
                <a:solidFill>
                  <a:srgbClr val="00644A"/>
                </a:solidFill>
              </a:rPr>
              <a:t>Population dynamics in evolving populations</a:t>
            </a:r>
            <a:endParaRPr lang="en-GB" sz="6000" b="1" i="0" dirty="0">
              <a:solidFill>
                <a:srgbClr val="00644A"/>
              </a:solidFill>
              <a:effectLst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6852" y="11984518"/>
            <a:ext cx="30300533" cy="1790420"/>
            <a:chOff x="-12302294" y="16857526"/>
            <a:chExt cx="42556797" cy="4174263"/>
          </a:xfrm>
        </p:grpSpPr>
        <p:cxnSp>
          <p:nvCxnSpPr>
            <p:cNvPr id="187" name="Straight Connector 186"/>
            <p:cNvCxnSpPr/>
            <p:nvPr/>
          </p:nvCxnSpPr>
          <p:spPr>
            <a:xfrm flipV="1">
              <a:off x="7105224" y="16857526"/>
              <a:ext cx="23149279" cy="48507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V="1">
              <a:off x="-12302294" y="20991294"/>
              <a:ext cx="19456264" cy="40495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7169020" y="16906033"/>
              <a:ext cx="0" cy="4104000"/>
            </a:xfrm>
            <a:prstGeom prst="line">
              <a:avLst/>
            </a:prstGeom>
            <a:ln w="76200">
              <a:solidFill>
                <a:srgbClr val="0064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B6758B72-9AA2-266D-34FF-A84D411570D0}"/>
              </a:ext>
            </a:extLst>
          </p:cNvPr>
          <p:cNvSpPr txBox="1"/>
          <p:nvPr/>
        </p:nvSpPr>
        <p:spPr>
          <a:xfrm>
            <a:off x="13741702" y="33778488"/>
            <a:ext cx="4770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Whole populations were sequenced at 3 time points.</a:t>
            </a:r>
          </a:p>
          <a:p>
            <a:endParaRPr lang="en-GB" sz="4400" dirty="0"/>
          </a:p>
          <a:p>
            <a:r>
              <a:rPr lang="en-GB" sz="4400" i="1" dirty="0" err="1"/>
              <a:t>dacS</a:t>
            </a:r>
            <a:r>
              <a:rPr lang="en-GB" sz="4400" i="1" dirty="0"/>
              <a:t> </a:t>
            </a:r>
            <a:r>
              <a:rPr lang="en-GB" sz="4400" dirty="0"/>
              <a:t>fixed early in the evolution, </a:t>
            </a:r>
            <a:r>
              <a:rPr lang="en-GB" sz="4400" i="1" dirty="0" err="1"/>
              <a:t>vanT</a:t>
            </a:r>
            <a:r>
              <a:rPr lang="en-GB" sz="4400" dirty="0"/>
              <a:t> arose later and reached fixation by P20 or 30.</a:t>
            </a:r>
            <a:endParaRPr lang="en-GB" sz="4400" i="1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289792" y="33534317"/>
            <a:ext cx="12654487" cy="7274966"/>
            <a:chOff x="289792" y="34185738"/>
            <a:chExt cx="12654487" cy="7274966"/>
          </a:xfrm>
        </p:grpSpPr>
        <p:pic>
          <p:nvPicPr>
            <p:cNvPr id="196" name="Picture 195"/>
            <p:cNvPicPr>
              <a:picLocks noChangeAspect="1"/>
            </p:cNvPicPr>
            <p:nvPr/>
          </p:nvPicPr>
          <p:blipFill rotWithShape="1">
            <a:blip r:embed="rId6"/>
            <a:srcRect l="59069" t="5206" b="12902"/>
            <a:stretch/>
          </p:blipFill>
          <p:spPr>
            <a:xfrm>
              <a:off x="6534727" y="34236836"/>
              <a:ext cx="6409552" cy="7223867"/>
            </a:xfrm>
            <a:prstGeom prst="rect">
              <a:avLst/>
            </a:prstGeom>
          </p:spPr>
        </p:pic>
        <p:pic>
          <p:nvPicPr>
            <p:cNvPr id="194" name="Picture 193"/>
            <p:cNvPicPr>
              <a:picLocks noChangeAspect="1"/>
            </p:cNvPicPr>
            <p:nvPr/>
          </p:nvPicPr>
          <p:blipFill rotWithShape="1">
            <a:blip r:embed="rId7"/>
            <a:srcRect l="31269" t="5019" r="28204" b="8587"/>
            <a:stretch/>
          </p:blipFill>
          <p:spPr>
            <a:xfrm>
              <a:off x="289792" y="34185738"/>
              <a:ext cx="6066849" cy="7274966"/>
            </a:xfrm>
            <a:prstGeom prst="rect">
              <a:avLst/>
            </a:prstGeom>
          </p:spPr>
        </p:pic>
      </p:grpSp>
      <p:sp>
        <p:nvSpPr>
          <p:cNvPr id="195" name="Google Shape;139;p1">
            <a:extLst>
              <a:ext uri="{FF2B5EF4-FFF2-40B4-BE49-F238E27FC236}">
                <a16:creationId xmlns:a16="http://schemas.microsoft.com/office/drawing/2014/main" id="{33BB6749-5BA9-FEEC-F5BE-CD76B4C8B25D}"/>
              </a:ext>
            </a:extLst>
          </p:cNvPr>
          <p:cNvSpPr/>
          <p:nvPr/>
        </p:nvSpPr>
        <p:spPr>
          <a:xfrm>
            <a:off x="-3626" y="40878339"/>
            <a:ext cx="30278839" cy="1957675"/>
          </a:xfrm>
          <a:prstGeom prst="rect">
            <a:avLst/>
          </a:prstGeom>
          <a:solidFill>
            <a:srgbClr val="ACDCD7"/>
          </a:solidFill>
          <a:ln>
            <a:noFill/>
          </a:ln>
        </p:spPr>
        <p:txBody>
          <a:bodyPr spcFirstLastPara="1" wrap="square" lIns="92100" tIns="46025" rIns="92100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 panose="020B0604020202020204" pitchFamily="34" charset="0"/>
              <a:buChar char="•"/>
            </a:pPr>
            <a:endParaRPr lang="en-GB" sz="24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19135751" y="27144577"/>
            <a:ext cx="11213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6000" b="1" i="1" dirty="0" err="1" smtClean="0">
                <a:solidFill>
                  <a:srgbClr val="00644A"/>
                </a:solidFill>
              </a:rPr>
              <a:t>dacS</a:t>
            </a:r>
            <a:r>
              <a:rPr lang="en-GB" sz="6000" b="1" i="1" dirty="0" smtClean="0">
                <a:solidFill>
                  <a:srgbClr val="00644A"/>
                </a:solidFill>
              </a:rPr>
              <a:t> </a:t>
            </a:r>
            <a:r>
              <a:rPr lang="en-GB" sz="6000" b="1" dirty="0" smtClean="0">
                <a:solidFill>
                  <a:srgbClr val="00644A"/>
                </a:solidFill>
              </a:rPr>
              <a:t>increases expression of </a:t>
            </a:r>
            <a:r>
              <a:rPr lang="en-GB" sz="6000" b="1" i="1" dirty="0" err="1" smtClean="0">
                <a:solidFill>
                  <a:srgbClr val="00644A"/>
                </a:solidFill>
              </a:rPr>
              <a:t>dacJ</a:t>
            </a:r>
            <a:endParaRPr lang="en-GB" sz="6000" b="1" i="1" dirty="0">
              <a:solidFill>
                <a:srgbClr val="00644A"/>
              </a:solidFill>
              <a:effectLst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19265089" y="28330115"/>
            <a:ext cx="10728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i="1" dirty="0" err="1"/>
              <a:t>dacJ</a:t>
            </a:r>
            <a:r>
              <a:rPr lang="en-GB" sz="4400" b="1" i="1" dirty="0"/>
              <a:t> </a:t>
            </a:r>
            <a:r>
              <a:rPr lang="en-GB" sz="4400" b="1" dirty="0"/>
              <a:t>encodes a D,D-carboxypeptidase</a:t>
            </a:r>
          </a:p>
          <a:p>
            <a:r>
              <a:rPr lang="en-GB" sz="1400" b="1" dirty="0"/>
              <a:t> </a:t>
            </a:r>
          </a:p>
          <a:p>
            <a:r>
              <a:rPr lang="en-GB" sz="4400" b="1" dirty="0"/>
              <a:t>Cleaves the terminal D-ala</a:t>
            </a:r>
          </a:p>
          <a:p>
            <a:endParaRPr lang="en-GB" sz="1400" b="1" dirty="0"/>
          </a:p>
          <a:p>
            <a:r>
              <a:rPr lang="en-GB" sz="4400" b="1" dirty="0"/>
              <a:t>Reduced vancomycin binding sites.</a:t>
            </a:r>
            <a:endParaRPr lang="en-GB" sz="4400" b="1" i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19152254" y="31185878"/>
            <a:ext cx="11129418" cy="9321383"/>
            <a:chOff x="19152254" y="32132933"/>
            <a:chExt cx="11129418" cy="9321383"/>
          </a:xfrm>
        </p:grpSpPr>
        <p:grpSp>
          <p:nvGrpSpPr>
            <p:cNvPr id="203" name="Group 202"/>
            <p:cNvGrpSpPr/>
            <p:nvPr/>
          </p:nvGrpSpPr>
          <p:grpSpPr>
            <a:xfrm>
              <a:off x="19152254" y="32174440"/>
              <a:ext cx="11090795" cy="9279876"/>
              <a:chOff x="19152254" y="30971280"/>
              <a:chExt cx="11090795" cy="9279876"/>
            </a:xfrm>
          </p:grpSpPr>
          <p:pic>
            <p:nvPicPr>
              <p:cNvPr id="200" name="Picture 199"/>
              <p:cNvPicPr>
                <a:picLocks noChangeAspect="1"/>
              </p:cNvPicPr>
              <p:nvPr/>
            </p:nvPicPr>
            <p:blipFill rotWithShape="1">
              <a:blip r:embed="rId8"/>
              <a:srcRect l="3280" t="18327" r="35141" b="10561"/>
              <a:stretch/>
            </p:blipFill>
            <p:spPr>
              <a:xfrm>
                <a:off x="19152254" y="30971280"/>
                <a:ext cx="11090795" cy="7315200"/>
              </a:xfrm>
              <a:prstGeom prst="rect">
                <a:avLst/>
              </a:prstGeom>
            </p:spPr>
          </p:pic>
          <p:pic>
            <p:nvPicPr>
              <p:cNvPr id="202" name="Picture 201"/>
              <p:cNvPicPr>
                <a:picLocks noChangeAspect="1"/>
              </p:cNvPicPr>
              <p:nvPr/>
            </p:nvPicPr>
            <p:blipFill rotWithShape="1">
              <a:blip r:embed="rId9"/>
              <a:srcRect l="44595" t="39379" r="26458" b="32551"/>
              <a:stretch/>
            </p:blipFill>
            <p:spPr>
              <a:xfrm>
                <a:off x="19309131" y="38355536"/>
                <a:ext cx="3475304" cy="1895620"/>
              </a:xfrm>
              <a:prstGeom prst="rect">
                <a:avLst/>
              </a:prstGeom>
            </p:spPr>
          </p:pic>
        </p:grpSp>
        <p:sp>
          <p:nvSpPr>
            <p:cNvPr id="201" name="TextBox 200"/>
            <p:cNvSpPr txBox="1"/>
            <p:nvPr/>
          </p:nvSpPr>
          <p:spPr>
            <a:xfrm>
              <a:off x="28421227" y="32132933"/>
              <a:ext cx="1860445" cy="230832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endParaRPr lang="en-GB" dirty="0" smtClean="0"/>
            </a:p>
            <a:p>
              <a:endParaRPr lang="en-GB" dirty="0"/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" y="3104188"/>
            <a:ext cx="1861711" cy="1861711"/>
          </a:xfrm>
          <a:prstGeom prst="rect">
            <a:avLst/>
          </a:prstGeom>
        </p:spPr>
      </p:pic>
      <p:sp>
        <p:nvSpPr>
          <p:cNvPr id="181" name="Rectangle 180"/>
          <p:cNvSpPr/>
          <p:nvPr/>
        </p:nvSpPr>
        <p:spPr>
          <a:xfrm>
            <a:off x="127428" y="41049604"/>
            <a:ext cx="15724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 dirty="0" smtClean="0">
                <a:solidFill>
                  <a:srgbClr val="00644A"/>
                </a:solidFill>
              </a:rPr>
              <a:t>X @</a:t>
            </a:r>
            <a:r>
              <a:rPr lang="en-GB" sz="4400" b="1" dirty="0" err="1" smtClean="0">
                <a:solidFill>
                  <a:srgbClr val="00644A"/>
                </a:solidFill>
              </a:rPr>
              <a:t>BuddleJess</a:t>
            </a:r>
            <a:endParaRPr lang="en-GB" sz="4400" b="1" dirty="0" smtClean="0">
              <a:solidFill>
                <a:srgbClr val="00644A"/>
              </a:solidFill>
            </a:endParaRPr>
          </a:p>
          <a:p>
            <a:pPr fontAlgn="base"/>
            <a:endParaRPr lang="en-GB" b="1" i="0" dirty="0">
              <a:solidFill>
                <a:srgbClr val="00644A"/>
              </a:solidFill>
              <a:effectLst/>
            </a:endParaRPr>
          </a:p>
          <a:p>
            <a:pPr fontAlgn="base"/>
            <a:r>
              <a:rPr lang="en-GB" sz="4400" b="1" dirty="0">
                <a:solidFill>
                  <a:srgbClr val="00644A"/>
                </a:solidFill>
              </a:rPr>
              <a:t>LinkedIn: https://uk.linkedin.com/in/jessicabuddle</a:t>
            </a:r>
            <a:endParaRPr lang="en-GB" sz="4400" b="1" i="0" dirty="0">
              <a:solidFill>
                <a:srgbClr val="00644A"/>
              </a:solidFill>
              <a:effectLst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19202628" y="41339926"/>
            <a:ext cx="10953125" cy="1359751"/>
            <a:chOff x="21679750" y="41724935"/>
            <a:chExt cx="8548192" cy="1061196"/>
          </a:xfrm>
        </p:grpSpPr>
        <p:pic>
          <p:nvPicPr>
            <p:cNvPr id="164" name="Google Shape;946;p47" descr="https://lh5.googleusercontent.com/vBHkrTe4yrPLg94JhUS7lTEF9EFOUDJg1aMMMoQ9cOXH0zu8rltlHJlVpYatGZe434-udResNmvHV_9CwfvmA6HAKThUrffiUP0wXue-qKaqhrNUN-_67iOCqAQ5qnV-q4yhTwgZ2W-D0-7PQLnmDA=s2048"/>
            <p:cNvPicPr preferRelativeResize="0"/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rcRect/>
            <a:stretch/>
          </p:blipFill>
          <p:spPr>
            <a:xfrm>
              <a:off x="21679750" y="41745223"/>
              <a:ext cx="3214907" cy="1040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953;p47" descr="Medical Research Council (United Kingdom) - Wikipedia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5271197" y="41802148"/>
              <a:ext cx="2468186" cy="830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6" name="Picture 2" descr="University of Sheffield Logo PNG Vector (EPS) Free Downloa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5923" y="41724935"/>
              <a:ext cx="2112019" cy="908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2" name="Google Shape;98;p1"/>
          <p:cNvSpPr/>
          <p:nvPr/>
        </p:nvSpPr>
        <p:spPr>
          <a:xfrm rot="722585">
            <a:off x="29059883" y="630041"/>
            <a:ext cx="14258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lang="en-GB" sz="1200" b="0" i="0" u="none" strike="noStrike" cap="none" dirty="0" err="1">
                <a:solidFill>
                  <a:srgbClr val="3A8A82"/>
                </a:solidFill>
                <a:latin typeface="Calibri"/>
                <a:ea typeface="Calibri"/>
                <a:cs typeface="Calibri"/>
                <a:sym typeface="Calibri"/>
              </a:rPr>
              <a:t>Lizah</a:t>
            </a:r>
            <a:r>
              <a:rPr lang="en-GB" sz="1200" b="0" i="0" u="none" strike="noStrike" cap="none" dirty="0">
                <a:solidFill>
                  <a:srgbClr val="3A8A82"/>
                </a:solidFill>
                <a:latin typeface="Calibri"/>
                <a:ea typeface="Calibri"/>
                <a:cs typeface="Calibri"/>
                <a:sym typeface="Calibri"/>
              </a:rPr>
              <a:t> van der </a:t>
            </a:r>
            <a:r>
              <a:rPr lang="en-GB" sz="1200" b="0" i="0" u="none" strike="noStrike" cap="none" dirty="0" err="1">
                <a:solidFill>
                  <a:srgbClr val="3A8A82"/>
                </a:solidFill>
                <a:latin typeface="Calibri"/>
                <a:ea typeface="Calibri"/>
                <a:cs typeface="Calibri"/>
                <a:sym typeface="Calibri"/>
              </a:rPr>
              <a:t>Aart</a:t>
            </a:r>
            <a:endParaRPr sz="1200" b="0" i="0" u="none" strike="noStrike" cap="none" dirty="0">
              <a:solidFill>
                <a:srgbClr val="3A8A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950;p47" descr="Don Whitley Scientific featured in Production Engineering Solutions"/>
          <p:cNvPicPr preferRelativeResize="0"/>
          <p:nvPr/>
        </p:nvPicPr>
        <p:blipFill rotWithShape="1">
          <a:blip r:embed="rId1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6310639" y="41144847"/>
            <a:ext cx="2650751" cy="148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8" t="10770" r="9949" b="9562"/>
          <a:stretch/>
        </p:blipFill>
        <p:spPr>
          <a:xfrm>
            <a:off x="28343500" y="3118813"/>
            <a:ext cx="1861200" cy="1845755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959043" y="4500423"/>
            <a:ext cx="139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644A"/>
                </a:solidFill>
              </a:rPr>
              <a:t>← Paper</a:t>
            </a:r>
            <a:endParaRPr lang="en-GB" sz="2400" b="1" dirty="0">
              <a:solidFill>
                <a:srgbClr val="00644A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6390502" y="4504247"/>
            <a:ext cx="2006662" cy="45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644A"/>
                </a:solidFill>
              </a:rPr>
              <a:t>CV website →</a:t>
            </a:r>
            <a:endParaRPr lang="en-GB" sz="2400" b="1" dirty="0">
              <a:solidFill>
                <a:srgbClr val="00644A"/>
              </a:solidFill>
            </a:endParaRPr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957" y="5469210"/>
            <a:ext cx="4224987" cy="5614599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26441175" y="11149950"/>
            <a:ext cx="304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644A"/>
                </a:solidFill>
              </a:rPr>
              <a:t>Don Whitley DG250 </a:t>
            </a:r>
            <a:endParaRPr lang="en-GB" sz="2400" b="1" dirty="0">
              <a:solidFill>
                <a:srgbClr val="0064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324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The University of Sheffield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Buddle</dc:creator>
  <cp:lastModifiedBy>Jessica Buddle</cp:lastModifiedBy>
  <cp:revision>40</cp:revision>
  <dcterms:created xsi:type="dcterms:W3CDTF">2024-01-15T10:47:35Z</dcterms:created>
  <dcterms:modified xsi:type="dcterms:W3CDTF">2024-01-23T12:24:23Z</dcterms:modified>
</cp:coreProperties>
</file>